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</p:sldMasterIdLst>
  <p:notesMasterIdLst>
    <p:notesMasterId r:id="rId23"/>
  </p:notesMasterIdLst>
  <p:sldIdLst>
    <p:sldId id="302" r:id="rId3"/>
    <p:sldId id="256" r:id="rId4"/>
    <p:sldId id="257" r:id="rId5"/>
    <p:sldId id="281" r:id="rId6"/>
    <p:sldId id="290" r:id="rId7"/>
    <p:sldId id="292" r:id="rId8"/>
    <p:sldId id="258" r:id="rId9"/>
    <p:sldId id="291" r:id="rId10"/>
    <p:sldId id="259" r:id="rId11"/>
    <p:sldId id="282" r:id="rId12"/>
    <p:sldId id="293" r:id="rId13"/>
    <p:sldId id="260" r:id="rId14"/>
    <p:sldId id="294" r:id="rId15"/>
    <p:sldId id="295" r:id="rId16"/>
    <p:sldId id="263" r:id="rId17"/>
    <p:sldId id="264" r:id="rId18"/>
    <p:sldId id="288" r:id="rId19"/>
    <p:sldId id="283" r:id="rId20"/>
    <p:sldId id="284" r:id="rId21"/>
    <p:sldId id="287" r:id="rId22"/>
  </p:sldIdLst>
  <p:sldSz cx="12192000" cy="6858000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n Kozakis" initials="KK" lastIdx="8" clrIdx="0">
    <p:extLst>
      <p:ext uri="{19B8F6BF-5375-455C-9EA6-DF929625EA0E}">
        <p15:presenceInfo xmlns:p15="http://schemas.microsoft.com/office/powerpoint/2012/main" userId="S-1-5-21-4015675393-1039777500-3460060182-1245" providerId="AD"/>
      </p:ext>
    </p:extLst>
  </p:cmAuthor>
  <p:cmAuthor id="2" name="Kelly Hegedus" initials="KH" lastIdx="1" clrIdx="1">
    <p:extLst>
      <p:ext uri="{19B8F6BF-5375-455C-9EA6-DF929625EA0E}">
        <p15:presenceInfo xmlns:p15="http://schemas.microsoft.com/office/powerpoint/2012/main" userId="Kelly Hegedu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24" autoAdjust="0"/>
    <p:restoredTop sz="89545" autoAdjust="0"/>
  </p:normalViewPr>
  <p:slideViewPr>
    <p:cSldViewPr snapToGrid="0">
      <p:cViewPr varScale="1">
        <p:scale>
          <a:sx n="110" d="100"/>
          <a:sy n="110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00" d="100"/>
          <a:sy n="100" d="100"/>
        </p:scale>
        <p:origin x="2592" y="-8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3DF0C-B8C6-461F-B224-37794DEA25DE}" type="datetimeFigureOut">
              <a:rPr lang="en-US" smtClean="0"/>
              <a:t>8/30/2019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413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73892"/>
            <a:ext cx="548640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A1B858-7DA4-455F-A391-2E7A6E295E9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9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1547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3886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0417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0168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5050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9087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312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8560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charset="0"/>
              <a:cs typeface="Arial" charset="0"/>
            </a:endParaRPr>
          </a:p>
          <a:p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012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Arial" charset="0"/>
              <a:cs typeface="Arial" charset="0"/>
            </a:endParaRPr>
          </a:p>
          <a:p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364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731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491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385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066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8441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873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  <a:p>
            <a:pPr>
              <a:buFontTx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A1B858-7DA4-455F-A391-2E7A6E295E9A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1040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937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01D52-78C2-4561-A228-5E7011D3C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7493DB-7C13-4827-BD2E-D66ED8F5C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D3C758-BFC1-4E8B-AB17-D8AC8F23E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A7DB60-8C1A-4A26-868E-AC03D89EA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7E7-BB04-4D7D-900C-6FB98B91C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29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6E2020-3133-49E1-979C-EE7B3F1A4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D02FDB-780F-4BDE-ABC3-D9CFB6E0D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472601-1D4B-4FE3-A08C-72003DD3B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7E7-BB04-4D7D-900C-6FB98B91C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668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A9F91-DA9D-42E2-A580-23535F0E2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43090F-6865-4C41-9E8A-82EF970460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C563AE-4743-41D5-9889-7EA919E263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ADEDCE-75D1-4D20-B290-D2FB95777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68F218-65F1-43F3-834D-B52A575F3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D1AA3B-5456-439A-BE92-D2F5AD57F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7E7-BB04-4D7D-900C-6FB98B91C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525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75F96-AB63-4FA6-94DC-C1DF2F130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6028C9-F21C-4114-89B8-F477B25D7F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E05CD3-E7A0-4446-BEC1-831D07F20C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D9D6A2-B862-4BF2-87EC-37C22D594B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BA7A29-AA1A-4774-A484-F475D30A4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01ECD6-0D9A-4BA9-9811-B6B833C6C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7E7-BB04-4D7D-900C-6FB98B91C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837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8D4B0-24D0-4D47-8B75-E3C251EA1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E43E70-DEC2-4A8E-85BB-769EF2441F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FE8E3F-88C9-4FE9-B673-7D9F69B8E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74E67-77B5-4072-9ED8-09BE35E95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F4D81-5EC4-425F-9A22-70EC2D39B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7E7-BB04-4D7D-900C-6FB98B91C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5282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68B873-5D62-4107-B7B1-E5AB2BFAA0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02F187-7F55-45A6-AEDE-4010106AF3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31F5B3-02C8-4966-AD4D-10B9B2E3C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3F3B5-900F-4224-91AD-6CA64E4B7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2CF65E-CDEF-4EDD-A947-05FFFC51B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7E7-BB04-4D7D-900C-6FB98B91C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006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100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780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5329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A94C7-D03C-4734-B433-012302EFB0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16DCAE-8CB8-406A-82E2-3640C190ED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62794-7C9F-41A2-AF53-6472ABAE6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4AF2FF-864A-4E43-94A1-032555D1A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12B853-0EB0-4AFE-84AE-AC692D1F4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7E7-BB04-4D7D-900C-6FB98B91C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341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5BF42-7D9C-49A7-B81F-8DE6469DB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58ED74-CD17-4FFB-9E70-9E3F8F90C7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8A7F59-F4FF-425C-A9FD-D9E4A5BAC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1FD429-C796-43D5-A26B-5DBF42AD6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71949D-6361-4E1D-BC6C-A8056846A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7E7-BB04-4D7D-900C-6FB98B91C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973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D84EB-E894-41E4-A3CD-3F6A9182C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117FB-A089-42B4-A6E9-2F7BC21E6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B5FEF-F7FC-468C-8766-DEFB18A70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D20FD1-4E76-4458-9694-7FF41525D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F72EE9-3B1E-41BA-8BD8-C1F05F4B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7E7-BB04-4D7D-900C-6FB98B91C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182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B21D0-1418-409B-B966-E19B570F2F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E2052-A81C-4C1C-9637-36826C9D6B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1C0296-C7A6-436E-820B-04EC201DE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09935E-B829-4CF8-9A1F-651AF88DE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107480-A4D9-4A27-909F-EB650F939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93FE3A-A8AA-48E1-916D-3C0081EEE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7E7-BB04-4D7D-900C-6FB98B91C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494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36281-3B0E-480B-8E2A-EB12A8E5B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4617BE-10E3-41D7-82F6-07DD902611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07BD37-D2CB-4FB3-9096-17F885D088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E631ED-C5B7-4C89-B616-C3A536C39A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22FCE2-7B67-40B6-ADDF-877C013AF1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B4E955-062E-4202-B9BF-D52561DAB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41DF53-CCF2-4371-9752-761789C2D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8A97DA-FD10-41D9-99C2-631413410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7E7-BB04-4D7D-900C-6FB98B91C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117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48586"/>
          </a:xfrm>
          <a:prstGeom prst="rect">
            <a:avLst/>
          </a:prstGeom>
          <a:solidFill>
            <a:srgbClr val="2173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0" y="6530895"/>
            <a:ext cx="12192000" cy="324293"/>
          </a:xfrm>
          <a:prstGeom prst="rect">
            <a:avLst/>
          </a:prstGeom>
          <a:solidFill>
            <a:srgbClr val="2173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720000"/>
            <a:ext cx="10760149" cy="790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7797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245" y="649458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945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6A42EC0D-CC12-4F12-87CE-5505B6FC500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81246" y="77097"/>
            <a:ext cx="3133061" cy="520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05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Microsoft Office</a:t>
            </a:r>
            <a:r>
              <a:rPr lang="en-US" sz="1050" baseline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400" b="1" i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Excel</a:t>
            </a:r>
          </a:p>
        </p:txBody>
      </p:sp>
    </p:spTree>
    <p:extLst>
      <p:ext uri="{BB962C8B-B14F-4D97-AF65-F5344CB8AC3E}">
        <p14:creationId xmlns:p14="http://schemas.microsoft.com/office/powerpoint/2010/main" val="3614071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217346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342900" indent="-3429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742950" indent="-28575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D45CA4-072A-480F-AD27-C0BD57BE6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06A35-A880-42B6-A742-C96A8B5215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CAC631-613D-4793-B08B-CC68DD5F98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53F0ED-DDE4-4741-B8F5-EA5D236915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DE8960-A32D-42E6-963D-71CF46637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1D7E7-BB04-4D7D-900C-6FB98B91CD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164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73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68CA75-3079-4060-8309-9ED691007C7D}"/>
              </a:ext>
            </a:extLst>
          </p:cNvPr>
          <p:cNvSpPr/>
          <p:nvPr/>
        </p:nvSpPr>
        <p:spPr>
          <a:xfrm>
            <a:off x="975284" y="1559450"/>
            <a:ext cx="10241432" cy="3293209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0" b="1" i="0" u="none" strike="noStrike" kern="1200" cap="none" spc="50" normalizeH="0" baseline="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Microsoft</a:t>
            </a:r>
            <a:r>
              <a:rPr kumimoji="0" lang="en-US" sz="6000" b="1" i="0" u="none" strike="noStrike" kern="1200" cap="none" spc="50" normalizeH="0" baseline="9000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®</a:t>
            </a:r>
            <a:br>
              <a:rPr kumimoji="0" lang="en-US" sz="8800" b="1" i="0" u="none" strike="noStrike" kern="1200" cap="none" spc="50" normalizeH="0" baseline="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</a:br>
            <a:r>
              <a:rPr kumimoji="0" lang="en-US" sz="8800" b="1" i="0" u="none" strike="noStrike" kern="1200" cap="none" spc="50" normalizeH="0" baseline="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Office 365 &amp; 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FC253B-3CC8-49D4-AE0D-BBB504C42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1D7E7-BB04-4D7D-900C-6FB98B91CD1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80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Hyperlinks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hyperlink is a clickable element in an electronic document that you can use to jump to or open another document</a:t>
            </a:r>
          </a:p>
          <a:p>
            <a:r>
              <a:rPr lang="en-US" dirty="0"/>
              <a:t>You can use hyperlinks to</a:t>
            </a:r>
          </a:p>
          <a:p>
            <a:pPr lvl="1"/>
            <a:r>
              <a:rPr lang="en-US" dirty="0"/>
              <a:t>launch web pages from the Internet or the internal corporate intranet</a:t>
            </a:r>
          </a:p>
          <a:p>
            <a:pPr lvl="1"/>
            <a:r>
              <a:rPr lang="en-US" dirty="0"/>
              <a:t>open a workbook or document located on a computer (including your own) within your home or corporate network</a:t>
            </a:r>
          </a:p>
          <a:p>
            <a:pPr lvl="1"/>
            <a:r>
              <a:rPr lang="en-US" dirty="0"/>
              <a:t>jump to another cell in the same workbook</a:t>
            </a:r>
          </a:p>
          <a:p>
            <a:pPr lvl="1"/>
            <a:r>
              <a:rPr lang="en-US" dirty="0"/>
              <a:t>create a new workbook</a:t>
            </a:r>
          </a:p>
          <a:p>
            <a:pPr lvl="1"/>
            <a:r>
              <a:rPr lang="en-US" dirty="0"/>
              <a:t>create an email with a specific set of recipients and a subject line</a:t>
            </a:r>
          </a:p>
          <a:p>
            <a:pPr lvl="1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459277-5524-4902-A3A7-C15A6DB4F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76A3E1-0FCD-4466-A952-BA6522C01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6292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Hyperlinks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On the Insert tab, in the Links group, click </a:t>
            </a:r>
            <a:r>
              <a:rPr lang="en-US" b="1" dirty="0"/>
              <a:t>Link</a:t>
            </a:r>
            <a:r>
              <a:rPr lang="en-US" dirty="0"/>
              <a:t>; or</a:t>
            </a:r>
          </a:p>
          <a:p>
            <a:r>
              <a:rPr lang="en-US" dirty="0"/>
              <a:t>Right-click a cell, then click </a:t>
            </a:r>
            <a:r>
              <a:rPr lang="en-US" b="1" dirty="0"/>
              <a:t>Link</a:t>
            </a:r>
            <a:r>
              <a:rPr lang="en-US" dirty="0"/>
              <a:t>; or</a:t>
            </a:r>
          </a:p>
          <a:p>
            <a:r>
              <a:rPr lang="en-US" dirty="0"/>
              <a:t>Press CTRL+K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263079"/>
              </p:ext>
            </p:extLst>
          </p:nvPr>
        </p:nvGraphicFramePr>
        <p:xfrm>
          <a:off x="5669281" y="3119444"/>
          <a:ext cx="5722650" cy="269465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61244">
                  <a:extLst>
                    <a:ext uri="{9D8B030D-6E8A-4147-A177-3AD203B41FA5}">
                      <a16:colId xmlns:a16="http://schemas.microsoft.com/office/drawing/2014/main" val="3547511540"/>
                    </a:ext>
                  </a:extLst>
                </a:gridCol>
                <a:gridCol w="4161406">
                  <a:extLst>
                    <a:ext uri="{9D8B030D-6E8A-4147-A177-3AD203B41FA5}">
                      <a16:colId xmlns:a16="http://schemas.microsoft.com/office/drawing/2014/main" val="552890428"/>
                    </a:ext>
                  </a:extLst>
                </a:gridCol>
              </a:tblGrid>
              <a:tr h="673663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Existing File or Web Page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Link</a:t>
                      </a:r>
                      <a:r>
                        <a:rPr lang="en-US" sz="1600" b="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to workbooks, files, documents or to websites on an intranet or the Internet</a:t>
                      </a:r>
                      <a:endParaRPr lang="en-US" sz="1600" b="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119994"/>
                  </a:ext>
                </a:extLst>
              </a:tr>
              <a:tr h="673663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Place in This Document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Link to a cell or named range of cells</a:t>
                      </a:r>
                    </a:p>
                  </a:txBody>
                  <a:tcPr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5587760"/>
                  </a:ext>
                </a:extLst>
              </a:tr>
              <a:tr h="673663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Create New Document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Create</a:t>
                      </a:r>
                      <a:r>
                        <a:rPr lang="en-US" sz="16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new workbook using the name you specify</a:t>
                      </a:r>
                      <a:endParaRPr lang="en-US" sz="16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1350110"/>
                  </a:ext>
                </a:extLst>
              </a:tr>
              <a:tr h="673663">
                <a:tc>
                  <a:txBody>
                    <a:bodyPr/>
                    <a:lstStyle/>
                    <a:p>
                      <a:r>
                        <a:rPr lang="en-US" sz="16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E-mail Address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Launch</a:t>
                      </a:r>
                      <a:r>
                        <a:rPr lang="en-US" sz="16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an e-mail program (for example, Outlook) and create a new e-mail message</a:t>
                      </a:r>
                      <a:endParaRPr lang="en-US" sz="16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9392516"/>
                  </a:ext>
                </a:extLst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90" y="3280593"/>
            <a:ext cx="4404875" cy="230553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4EFEDE-CC00-483F-AECB-CED450F06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F41B4A-F708-4010-9E19-082C0A166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1200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Modifying and Deleting Hyperlinks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 modify a hyperlink:</a:t>
            </a:r>
          </a:p>
          <a:p>
            <a:pPr lvl="1"/>
            <a:r>
              <a:rPr lang="en-US" dirty="0"/>
              <a:t>Right-click the hyperlink, then click </a:t>
            </a:r>
            <a:r>
              <a:rPr lang="en-US" b="1" dirty="0"/>
              <a:t>Edit Hyperlink</a:t>
            </a:r>
            <a:r>
              <a:rPr lang="en-US" dirty="0"/>
              <a:t>; or</a:t>
            </a:r>
          </a:p>
          <a:p>
            <a:pPr lvl="1"/>
            <a:r>
              <a:rPr lang="en-US" dirty="0"/>
              <a:t>Select the cell containing the link, then on the Insert tab, in the Links group, click </a:t>
            </a:r>
            <a:r>
              <a:rPr lang="en-US" b="1" dirty="0"/>
              <a:t>Link</a:t>
            </a:r>
          </a:p>
          <a:p>
            <a:r>
              <a:rPr lang="en-US" dirty="0"/>
              <a:t>To delete a hyperlink:</a:t>
            </a:r>
          </a:p>
          <a:p>
            <a:pPr lvl="1"/>
            <a:r>
              <a:rPr lang="en-US" dirty="0"/>
              <a:t>Right-click the link, then click </a:t>
            </a:r>
            <a:r>
              <a:rPr lang="en-US" b="1" dirty="0"/>
              <a:t>Remove Hyperlink</a:t>
            </a:r>
            <a:r>
              <a:rPr lang="en-US" dirty="0"/>
              <a:t>; or</a:t>
            </a:r>
            <a:endParaRPr lang="en-US" b="1" dirty="0"/>
          </a:p>
          <a:p>
            <a:pPr lvl="1"/>
            <a:r>
              <a:rPr lang="en-US" dirty="0"/>
              <a:t>Select the cell containing the link, then on the Insert tab, in the Links group, click </a:t>
            </a:r>
            <a:r>
              <a:rPr lang="en-US" b="1" dirty="0"/>
              <a:t>Link</a:t>
            </a:r>
            <a:r>
              <a:rPr lang="en-US" dirty="0"/>
              <a:t>, then click </a:t>
            </a:r>
            <a:r>
              <a:rPr lang="en-US" b="1" dirty="0"/>
              <a:t>Remove Link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4323D3-8D86-4910-8503-21F6A97C2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0CA528-7684-4196-B3B4-2D4FFA315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68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19999"/>
            <a:ext cx="11070566" cy="953525"/>
          </a:xfrm>
        </p:spPr>
        <p:txBody>
          <a:bodyPr>
            <a:normAutofit/>
          </a:bodyPr>
          <a:lstStyle/>
          <a:p>
            <a:r>
              <a:rPr lang="en-US" dirty="0"/>
              <a:t>Importing Data from External Text Files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C301A0-8746-46D3-9911-10062E56AD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702636" cy="1305502"/>
          </a:xfrm>
        </p:spPr>
        <p:txBody>
          <a:bodyPr/>
          <a:lstStyle/>
          <a:p>
            <a:r>
              <a:rPr lang="en-US" dirty="0"/>
              <a:t>On the </a:t>
            </a:r>
            <a:r>
              <a:rPr lang="en-US" b="1" dirty="0"/>
              <a:t>Data</a:t>
            </a:r>
            <a:r>
              <a:rPr lang="en-US" dirty="0"/>
              <a:t> tab, in the Get &amp; Transform Data group, click </a:t>
            </a:r>
            <a:r>
              <a:rPr lang="en-US" b="1" dirty="0"/>
              <a:t>From Text/CSV</a:t>
            </a:r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7DDE2D-8B77-4107-82D1-810F10DCB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368" y="2391510"/>
            <a:ext cx="5872088" cy="2939682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5999D0-8CA7-46B5-928F-7AB8187D0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B5913E-02AC-49F0-AA13-19ECF521B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5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20000"/>
            <a:ext cx="10967049" cy="1031162"/>
          </a:xfrm>
        </p:spPr>
        <p:txBody>
          <a:bodyPr>
            <a:normAutofit/>
          </a:bodyPr>
          <a:lstStyle/>
          <a:p>
            <a:r>
              <a:rPr lang="en-US" dirty="0"/>
              <a:t>Importing Data from External Text Files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36A61934-1654-400C-8B9F-A3F79710D3B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058329203"/>
              </p:ext>
            </p:extLst>
          </p:nvPr>
        </p:nvGraphicFramePr>
        <p:xfrm>
          <a:off x="748710" y="1868588"/>
          <a:ext cx="10621039" cy="4133695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905590">
                  <a:extLst>
                    <a:ext uri="{9D8B030D-6E8A-4147-A177-3AD203B41FA5}">
                      <a16:colId xmlns:a16="http://schemas.microsoft.com/office/drawing/2014/main" val="11202562"/>
                    </a:ext>
                  </a:extLst>
                </a:gridCol>
                <a:gridCol w="8715449">
                  <a:extLst>
                    <a:ext uri="{9D8B030D-6E8A-4147-A177-3AD203B41FA5}">
                      <a16:colId xmlns:a16="http://schemas.microsoft.com/office/drawing/2014/main" val="1709479396"/>
                    </a:ext>
                  </a:extLst>
                </a:gridCol>
              </a:tblGrid>
              <a:tr h="51223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2000" b="1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File Origin</a:t>
                      </a:r>
                      <a:endParaRPr lang="en-US" sz="2000" b="1" dirty="0"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  <a:cs typeface="Segoe UI" panose="020B0502040204020203" pitchFamily="34" charset="0"/>
                      </a:endParaRPr>
                    </a:p>
                  </a:txBody>
                  <a:tcPr marL="38100" marR="76200" marT="0" marB="0"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Specify the character set used to create the data in the text</a:t>
                      </a:r>
                      <a:r>
                        <a:rPr lang="en-US" sz="20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file.</a:t>
                      </a:r>
                      <a:endParaRPr lang="en-US" sz="2000" dirty="0"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  <a:cs typeface="Segoe UI" panose="020B0502040204020203" pitchFamily="34" charset="0"/>
                      </a:endParaRPr>
                    </a:p>
                  </a:txBody>
                  <a:tcPr marL="38100" marR="76200" marT="0" marB="0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648880"/>
                  </a:ext>
                </a:extLst>
              </a:tr>
              <a:tr h="45127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2000" b="1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Delimiter</a:t>
                      </a:r>
                      <a:endParaRPr lang="en-US" sz="2000" b="1" dirty="0"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  <a:cs typeface="Segoe UI" panose="020B0502040204020203" pitchFamily="34" charset="0"/>
                      </a:endParaRPr>
                    </a:p>
                  </a:txBody>
                  <a:tcPr marL="38100" marR="76200" marT="0" marB="0"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Specify the character used to separate each field of text in the text file.</a:t>
                      </a:r>
                    </a:p>
                  </a:txBody>
                  <a:tcPr marL="38100" marR="76200" marT="0" marB="0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0402256"/>
                  </a:ext>
                </a:extLst>
              </a:tr>
              <a:tr h="80486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2000" b="1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Data Type Detection</a:t>
                      </a:r>
                      <a:endParaRPr lang="en-US" sz="2000" b="1" dirty="0"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  <a:cs typeface="Segoe UI" panose="020B0502040204020203" pitchFamily="34" charset="0"/>
                      </a:endParaRPr>
                    </a:p>
                  </a:txBody>
                  <a:tcPr marL="38100" marR="76200" marT="0" marB="0"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20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</a:t>
                      </a: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pecify the number of rows in the text file that Excel uses to interpret the type of data contained in the text file.</a:t>
                      </a:r>
                    </a:p>
                  </a:txBody>
                  <a:tcPr marL="38100" marR="76200" marT="0" marB="0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886294"/>
                  </a:ext>
                </a:extLst>
              </a:tr>
              <a:tr h="46441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2000" b="1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   (Preview)</a:t>
                      </a:r>
                      <a:endParaRPr lang="en-US" sz="2000" b="1" dirty="0"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  <a:cs typeface="Segoe UI" panose="020B0502040204020203" pitchFamily="34" charset="0"/>
                      </a:endParaRPr>
                    </a:p>
                  </a:txBody>
                  <a:tcPr marL="38100" marR="76200" marT="0" marB="0"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2000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Preview the imported data based on the selected options.</a:t>
                      </a:r>
                      <a:endParaRPr lang="en-US" sz="2000" dirty="0"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  <a:cs typeface="Segoe UI" panose="020B0502040204020203" pitchFamily="34" charset="0"/>
                      </a:endParaRPr>
                    </a:p>
                  </a:txBody>
                  <a:tcPr marL="38100" marR="76200" marT="0" marB="0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2458739"/>
                  </a:ext>
                </a:extLst>
              </a:tr>
              <a:tr h="1143726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2000" b="1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Load</a:t>
                      </a:r>
                      <a:endParaRPr lang="en-US" sz="2000" b="1" dirty="0"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  <a:cs typeface="Segoe UI" panose="020B0502040204020203" pitchFamily="34" charset="0"/>
                      </a:endParaRPr>
                    </a:p>
                  </a:txBody>
                  <a:tcPr marL="38100" marR="76200" marT="0" marB="0"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Load the imported data. You can specify how to view the data, whether to load it in the existing worksheet or a new worksheet, and which worksheet cell to use as the starting point for the imported data.</a:t>
                      </a:r>
                    </a:p>
                  </a:txBody>
                  <a:tcPr marL="38100" marR="76200" marT="0" marB="0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967010"/>
                  </a:ext>
                </a:extLst>
              </a:tr>
              <a:tr h="757183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2000" b="1" dirty="0">
                          <a:effectLst/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Edit</a:t>
                      </a:r>
                      <a:endParaRPr lang="en-US" sz="2000" b="1" dirty="0">
                        <a:effectLst/>
                        <a:latin typeface="Segoe UI" panose="020B0502040204020203" pitchFamily="34" charset="0"/>
                        <a:ea typeface="Times New Roman" panose="02020603050405020304" pitchFamily="18" charset="0"/>
                        <a:cs typeface="Segoe UI" panose="020B0502040204020203" pitchFamily="34" charset="0"/>
                      </a:endParaRPr>
                    </a:p>
                  </a:txBody>
                  <a:tcPr marL="38100" marR="76200" marT="0" marB="0"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Display the Query Editor, in which you can determine how the data will appear in the worksheet.</a:t>
                      </a:r>
                    </a:p>
                  </a:txBody>
                  <a:tcPr marL="38100" marR="76200" marT="0" marB="0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05512376"/>
                  </a:ext>
                </a:extLst>
              </a:tr>
            </a:tbl>
          </a:graphicData>
        </a:graphic>
      </p:graphicFrame>
      <p:pic>
        <p:nvPicPr>
          <p:cNvPr id="1025" name="Picture 2" descr="sim002">
            <a:extLst>
              <a:ext uri="{FF2B5EF4-FFF2-40B4-BE49-F238E27FC236}">
                <a16:creationId xmlns:a16="http://schemas.microsoft.com/office/drawing/2014/main" id="{3D65374E-8C9C-4F35-B6B0-79E6DA369A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810" y="3689744"/>
            <a:ext cx="296591" cy="279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3CEE96-ED42-483D-A31B-CF3F03987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FC3D9A-FB1D-40C6-9080-0F09680A5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312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Importing Data from External CSV Files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1727797"/>
            <a:ext cx="7137400" cy="4525963"/>
          </a:xfrm>
        </p:spPr>
        <p:txBody>
          <a:bodyPr>
            <a:normAutofit/>
          </a:bodyPr>
          <a:lstStyle/>
          <a:p>
            <a:r>
              <a:rPr lang="en-US" dirty="0"/>
              <a:t>CSV stands for Comma Separated Values</a:t>
            </a:r>
          </a:p>
          <a:p>
            <a:pPr lvl="1"/>
            <a:r>
              <a:rPr lang="en-US" dirty="0"/>
              <a:t>Contains data in text form</a:t>
            </a:r>
          </a:p>
          <a:p>
            <a:pPr lvl="1"/>
            <a:r>
              <a:rPr lang="en-US" dirty="0"/>
              <a:t>Files can be opened directly in Excel</a:t>
            </a:r>
          </a:p>
          <a:p>
            <a:pPr lvl="1"/>
            <a:r>
              <a:rPr lang="en-US" dirty="0"/>
              <a:t>Can contain only text data - should NOT use Excel features such as formulas, cell formatting, charts, and so on</a:t>
            </a:r>
          </a:p>
          <a:p>
            <a:pPr marL="457200" lvl="1" indent="0">
              <a:buNone/>
            </a:pPr>
            <a:r>
              <a:rPr lang="en-US" dirty="0"/>
              <a:t>	</a:t>
            </a:r>
          </a:p>
          <a:p>
            <a:pPr marL="457200" lvl="1" indent="0">
              <a:buNone/>
            </a:pPr>
            <a:r>
              <a:rPr lang="en-US" dirty="0"/>
              <a:t>		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3E45D4-C1F2-4ED0-A963-F61A0B753D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1528" y="2174902"/>
            <a:ext cx="3391471" cy="276015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8FFFB1-FAF5-477D-88E8-11E5C1EE1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57F5D0-57EC-446D-9399-A81CCE20E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1863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Exporting Excel Data as CSV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use the Save As feature to export data to other file formats, including CSV format</a:t>
            </a:r>
          </a:p>
          <a:p>
            <a:pPr lvl="1"/>
            <a:r>
              <a:rPr lang="en-US" dirty="0"/>
              <a:t>In the Save As tab or in the Save As dialog box, </a:t>
            </a:r>
            <a:br>
              <a:rPr lang="en-US" dirty="0"/>
            </a:br>
            <a:r>
              <a:rPr lang="en-US" dirty="0"/>
              <a:t>click the </a:t>
            </a:r>
            <a:r>
              <a:rPr lang="en-US" b="1" dirty="0"/>
              <a:t>Save as type </a:t>
            </a:r>
            <a:r>
              <a:rPr lang="en-US" dirty="0"/>
              <a:t>arrow and select a format</a:t>
            </a:r>
            <a:endParaRPr lang="en-US" b="1" dirty="0"/>
          </a:p>
          <a:p>
            <a:pPr lvl="2"/>
            <a:r>
              <a:rPr lang="en-US" dirty="0"/>
              <a:t>When you save an Excel workbook as a CSV</a:t>
            </a:r>
            <a:br>
              <a:rPr lang="en-US" dirty="0"/>
            </a:br>
            <a:r>
              <a:rPr lang="en-US" dirty="0"/>
              <a:t>file, a message box reminds you that CSV files </a:t>
            </a:r>
            <a:br>
              <a:rPr lang="en-US" dirty="0"/>
            </a:br>
            <a:r>
              <a:rPr lang="en-US" dirty="0"/>
              <a:t>contain only text data</a:t>
            </a:r>
          </a:p>
        </p:txBody>
      </p:sp>
      <p:pic>
        <p:nvPicPr>
          <p:cNvPr id="5" name="Pictur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67"/>
          <a:stretch/>
        </p:blipFill>
        <p:spPr bwMode="auto">
          <a:xfrm>
            <a:off x="7493000" y="2683522"/>
            <a:ext cx="4038600" cy="30604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67333" y="4494007"/>
            <a:ext cx="4139767" cy="95297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789F72-646B-4323-B5BA-DFB48617D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9B31C-E330-4056-99B1-A6D2ADF1D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376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Workbook 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27797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/>
              <a:t>Information about files is known as </a:t>
            </a:r>
            <a:r>
              <a:rPr lang="en-US" i="1" dirty="0"/>
              <a:t>metadata</a:t>
            </a:r>
            <a:r>
              <a:rPr lang="en-US" dirty="0"/>
              <a:t> or document properties</a:t>
            </a:r>
          </a:p>
          <a:p>
            <a:r>
              <a:rPr lang="en-US" dirty="0"/>
              <a:t>You can view metadata for your workbooks by viewing the workbook properties</a:t>
            </a:r>
          </a:p>
          <a:p>
            <a:r>
              <a:rPr lang="en-US" dirty="0"/>
              <a:t>To display the workbook properties:</a:t>
            </a:r>
          </a:p>
          <a:p>
            <a:pPr lvl="1"/>
            <a:r>
              <a:rPr lang="en-US" dirty="0"/>
              <a:t>Right-click a workbook file in File Explorer, click </a:t>
            </a:r>
            <a:r>
              <a:rPr lang="en-US" b="1" dirty="0"/>
              <a:t>Properties</a:t>
            </a:r>
            <a:r>
              <a:rPr lang="en-US" dirty="0"/>
              <a:t>, then click the </a:t>
            </a:r>
            <a:r>
              <a:rPr lang="en-US" b="1" dirty="0"/>
              <a:t>Details </a:t>
            </a:r>
            <a:r>
              <a:rPr lang="en-US" dirty="0"/>
              <a:t>tab; or</a:t>
            </a:r>
          </a:p>
          <a:p>
            <a:pPr lvl="1"/>
            <a:r>
              <a:rPr lang="en-US" dirty="0"/>
              <a:t>In Excel, click </a:t>
            </a:r>
            <a:r>
              <a:rPr lang="en-US" b="1" dirty="0"/>
              <a:t>File</a:t>
            </a:r>
            <a:r>
              <a:rPr lang="en-US" dirty="0"/>
              <a:t>, click the </a:t>
            </a:r>
            <a:r>
              <a:rPr lang="en-US" b="1" dirty="0"/>
              <a:t>Info</a:t>
            </a:r>
            <a:r>
              <a:rPr lang="en-US" dirty="0"/>
              <a:t> tab, click </a:t>
            </a:r>
            <a:r>
              <a:rPr lang="en-US" b="1" dirty="0"/>
              <a:t>Properties</a:t>
            </a:r>
            <a:r>
              <a:rPr lang="en-US" dirty="0"/>
              <a:t>, then click </a:t>
            </a:r>
            <a:r>
              <a:rPr lang="en-US" b="1" dirty="0"/>
              <a:t>Advanced Properties</a:t>
            </a:r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62112" y="1808479"/>
            <a:ext cx="2342107" cy="328422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AC3B62-D5E5-4485-A45C-2DD70C13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41475C-BE5D-4EB6-A9F7-0D5C8FF94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3302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Document Inspector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27797"/>
            <a:ext cx="5717143" cy="4525963"/>
          </a:xfrm>
        </p:spPr>
        <p:txBody>
          <a:bodyPr>
            <a:normAutofit/>
          </a:bodyPr>
          <a:lstStyle/>
          <a:p>
            <a:r>
              <a:rPr lang="en-US" dirty="0"/>
              <a:t>Assists you in removing hidden or private information that you may not want others to see</a:t>
            </a:r>
          </a:p>
          <a:p>
            <a:r>
              <a:rPr lang="en-US" dirty="0"/>
              <a:t>Click </a:t>
            </a:r>
            <a:r>
              <a:rPr lang="en-US" b="1" dirty="0"/>
              <a:t>File</a:t>
            </a:r>
            <a:r>
              <a:rPr lang="en-US" dirty="0"/>
              <a:t>, then on the Info tab, </a:t>
            </a:r>
            <a:br>
              <a:rPr lang="en-US" dirty="0"/>
            </a:br>
            <a:r>
              <a:rPr lang="en-US" dirty="0"/>
              <a:t>click </a:t>
            </a:r>
            <a:r>
              <a:rPr lang="en-US" b="1" dirty="0"/>
              <a:t>Check for Issues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then click </a:t>
            </a:r>
            <a:r>
              <a:rPr lang="en-US" b="1" dirty="0"/>
              <a:t>Inspect Document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26743" y="1727796"/>
            <a:ext cx="4794870" cy="441020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A30DB4-46BF-4DAF-89CF-FB69FC6DE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FF36F3-A2AD-4119-8957-0596D37A7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248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Accessibility Checker Tool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600" y="1727797"/>
            <a:ext cx="5848952" cy="4525963"/>
          </a:xfrm>
        </p:spPr>
        <p:txBody>
          <a:bodyPr>
            <a:normAutofit/>
          </a:bodyPr>
          <a:lstStyle/>
          <a:p>
            <a:r>
              <a:rPr lang="en-US" dirty="0"/>
              <a:t>Helps ensure that your workbook will be accessible to people with disabilities</a:t>
            </a:r>
          </a:p>
          <a:p>
            <a:pPr lvl="1"/>
            <a:r>
              <a:rPr lang="en-US" dirty="0"/>
              <a:t>Click </a:t>
            </a:r>
            <a:r>
              <a:rPr lang="en-US" b="1" dirty="0"/>
              <a:t>File</a:t>
            </a:r>
            <a:r>
              <a:rPr lang="en-US" dirty="0"/>
              <a:t>, then on the Info</a:t>
            </a:r>
            <a:r>
              <a:rPr lang="en-US" b="1" dirty="0"/>
              <a:t> </a:t>
            </a:r>
            <a:r>
              <a:rPr lang="en-US" dirty="0"/>
              <a:t>tab, </a:t>
            </a:r>
            <a:br>
              <a:rPr lang="en-US" dirty="0"/>
            </a:br>
            <a:r>
              <a:rPr lang="en-US" dirty="0"/>
              <a:t>click </a:t>
            </a:r>
            <a:r>
              <a:rPr lang="en-US" b="1" dirty="0"/>
              <a:t>Check for Issues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/>
              <a:t>then click </a:t>
            </a:r>
            <a:r>
              <a:rPr lang="en-US" b="1" dirty="0"/>
              <a:t>Check Accessibility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25" b="10182"/>
          <a:stretch/>
        </p:blipFill>
        <p:spPr bwMode="auto">
          <a:xfrm>
            <a:off x="6458552" y="1727797"/>
            <a:ext cx="5005327" cy="39660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5E8AC2-BA1B-47F9-8AFE-1AB4C3687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D0E0FA-A6E3-4A19-9585-EAE468996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177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8187" y="1122363"/>
            <a:ext cx="10062882" cy="2387600"/>
          </a:xfrm>
        </p:spPr>
        <p:txBody>
          <a:bodyPr/>
          <a:lstStyle/>
          <a:p>
            <a:r>
              <a:rPr lang="en-US"/>
              <a:t>Microsoft Excel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Lesson 8:  Using Data Tools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982843-17CB-4F9A-8708-92886E558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06D4AB-AD33-4651-AB4B-A37FC7E46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312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800" dirty="0"/>
              <a:t>customize the Quick Access Toolbar </a:t>
            </a:r>
          </a:p>
          <a:p>
            <a:pPr fontAlgn="base"/>
            <a:r>
              <a:rPr lang="en-US" sz="2800" dirty="0"/>
              <a:t>find data in the worksheet </a:t>
            </a:r>
          </a:p>
          <a:p>
            <a:pPr fontAlgn="base"/>
            <a:r>
              <a:rPr lang="en-US" sz="2800" dirty="0"/>
              <a:t>replace data in the worksheet with different data  </a:t>
            </a:r>
          </a:p>
          <a:p>
            <a:pPr fontAlgn="base"/>
            <a:r>
              <a:rPr lang="en-US" sz="2800" dirty="0"/>
              <a:t>create, modify, and delete hyperlinks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800" dirty="0"/>
              <a:t>​import and </a:t>
            </a:r>
            <a:r>
              <a:rPr lang="en-US" sz="2800"/>
              <a:t>export data between</a:t>
            </a:r>
            <a:r>
              <a:rPr lang="en-US" sz="2800" dirty="0"/>
              <a:t> other programs </a:t>
            </a:r>
          </a:p>
          <a:p>
            <a:pPr fontAlgn="base"/>
            <a:r>
              <a:rPr lang="en-US" sz="2800" dirty="0"/>
              <a:t>change workbook document properties </a:t>
            </a:r>
          </a:p>
          <a:p>
            <a:pPr fontAlgn="base"/>
            <a:r>
              <a:rPr lang="en-US" sz="2800" dirty="0"/>
              <a:t>use the document inspector tool </a:t>
            </a:r>
          </a:p>
          <a:p>
            <a:pPr fontAlgn="base"/>
            <a:r>
              <a:rPr lang="en-US" sz="2800" dirty="0"/>
              <a:t>use the accessibility checker tool 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369F24-8828-4905-A877-A3D1DE174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C3769A-E740-4EAB-8446-A9F5AF31E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798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53484"/>
            <a:ext cx="5181600" cy="4351338"/>
          </a:xfrm>
        </p:spPr>
        <p:txBody>
          <a:bodyPr>
            <a:normAutofit/>
          </a:bodyPr>
          <a:lstStyle/>
          <a:p>
            <a:pPr fontAlgn="base"/>
            <a:r>
              <a:rPr lang="en-US" sz="2800" dirty="0"/>
              <a:t>customize the Quick Access Toolbar </a:t>
            </a:r>
          </a:p>
          <a:p>
            <a:pPr fontAlgn="base"/>
            <a:r>
              <a:rPr lang="en-US" sz="2800" dirty="0"/>
              <a:t>find data in the worksheet </a:t>
            </a:r>
          </a:p>
          <a:p>
            <a:pPr fontAlgn="base"/>
            <a:r>
              <a:rPr lang="en-US" sz="2800" dirty="0"/>
              <a:t>replace data in the worksheet with different data  </a:t>
            </a:r>
          </a:p>
          <a:p>
            <a:pPr fontAlgn="base"/>
            <a:r>
              <a:rPr lang="en-US" sz="2800" dirty="0"/>
              <a:t>create, modify, and delete hyperlinks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53484"/>
            <a:ext cx="5181600" cy="4351338"/>
          </a:xfrm>
        </p:spPr>
        <p:txBody>
          <a:bodyPr>
            <a:normAutofit/>
          </a:bodyPr>
          <a:lstStyle/>
          <a:p>
            <a:pPr fontAlgn="base"/>
            <a:r>
              <a:rPr lang="en-US" sz="2800" dirty="0"/>
              <a:t>​import and export data between other programs </a:t>
            </a:r>
          </a:p>
          <a:p>
            <a:pPr fontAlgn="base"/>
            <a:r>
              <a:rPr lang="en-US" sz="2800" dirty="0"/>
              <a:t>change workbook document properties </a:t>
            </a:r>
          </a:p>
          <a:p>
            <a:pPr fontAlgn="base"/>
            <a:r>
              <a:rPr lang="en-US" sz="2800" dirty="0"/>
              <a:t>use the document inspector tool </a:t>
            </a:r>
          </a:p>
          <a:p>
            <a:pPr fontAlgn="base"/>
            <a:r>
              <a:rPr lang="en-US" sz="2800" dirty="0"/>
              <a:t>use the accessibility checker tool 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3A241-EAA8-475A-9E30-244E901A6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B02B5D-4CF2-40D2-8734-E5F44A400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527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Customizing the Quick Access Toolbar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3418449"/>
            <a:ext cx="8990087" cy="2835311"/>
          </a:xfrm>
        </p:spPr>
        <p:txBody>
          <a:bodyPr/>
          <a:lstStyle/>
          <a:p>
            <a:r>
              <a:rPr lang="en-US" dirty="0"/>
              <a:t>On the Quick Access Toolbar, click </a:t>
            </a:r>
            <a:r>
              <a:rPr lang="en-US" b="1" dirty="0"/>
              <a:t>Customize Quick Access Toolbar</a:t>
            </a:r>
            <a:r>
              <a:rPr lang="en-US" dirty="0"/>
              <a:t>, then click a button in the list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4095" y="2946950"/>
            <a:ext cx="1708098" cy="31910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843" y="1770861"/>
            <a:ext cx="1969476" cy="140676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D9F779-BD8C-4C0F-980D-378929DB2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CEF136-EEA6-4BFB-B144-FD1A5DB26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712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Customizing the Quick Access Toolbar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600" y="1727797"/>
            <a:ext cx="5486400" cy="4525963"/>
          </a:xfrm>
        </p:spPr>
        <p:txBody>
          <a:bodyPr/>
          <a:lstStyle/>
          <a:p>
            <a:r>
              <a:rPr lang="en-US" dirty="0"/>
              <a:t>On the Quick Access Toolbar, click </a:t>
            </a:r>
            <a:r>
              <a:rPr lang="en-US" b="1" dirty="0"/>
              <a:t>Customize Quick Access Toolbar</a:t>
            </a:r>
            <a:r>
              <a:rPr lang="en-US" dirty="0"/>
              <a:t>, then click </a:t>
            </a:r>
            <a:r>
              <a:rPr lang="en-US" b="1" dirty="0"/>
              <a:t>More Commands</a:t>
            </a:r>
            <a:r>
              <a:rPr lang="en-US" dirty="0"/>
              <a:t>; or</a:t>
            </a:r>
            <a:endParaRPr lang="en-US" b="1" dirty="0"/>
          </a:p>
          <a:p>
            <a:r>
              <a:rPr lang="en-US" dirty="0"/>
              <a:t>Click </a:t>
            </a:r>
            <a:r>
              <a:rPr lang="en-US" b="1" dirty="0"/>
              <a:t>File</a:t>
            </a:r>
            <a:r>
              <a:rPr lang="en-US" dirty="0"/>
              <a:t>,</a:t>
            </a:r>
            <a:r>
              <a:rPr lang="en-US" b="1" dirty="0"/>
              <a:t> </a:t>
            </a:r>
            <a:r>
              <a:rPr lang="en-US" dirty="0"/>
              <a:t>click</a:t>
            </a:r>
            <a:r>
              <a:rPr lang="en-US" b="1" dirty="0"/>
              <a:t> Options</a:t>
            </a:r>
            <a:r>
              <a:rPr lang="en-US" dirty="0"/>
              <a:t>, click </a:t>
            </a:r>
            <a:r>
              <a:rPr lang="en-US" b="1" dirty="0"/>
              <a:t>Quick Access Toolbar</a:t>
            </a:r>
            <a:r>
              <a:rPr lang="en-US" dirty="0"/>
              <a:t>; or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E31F658-6C96-4F53-9D1C-3DBC2E5C0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452989-7957-484A-8F93-CAA1A850B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ED2C5D2-E3FB-4201-9E27-765420A1764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428934" y="1727797"/>
            <a:ext cx="5153465" cy="422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239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Customizing the Quick Access Toolbar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Right-click anywhere on the Ribbon, then click </a:t>
            </a:r>
            <a:r>
              <a:rPr lang="en-US" b="1" dirty="0"/>
              <a:t>Customize</a:t>
            </a:r>
            <a:br>
              <a:rPr lang="en-US" b="1" dirty="0"/>
            </a:br>
            <a:r>
              <a:rPr lang="en-US" b="1" dirty="0"/>
              <a:t>Quick Access Toolbar</a:t>
            </a:r>
            <a:endParaRPr lang="en-US" dirty="0"/>
          </a:p>
          <a:p>
            <a:endParaRPr lang="en-US" sz="2000" dirty="0"/>
          </a:p>
          <a:p>
            <a:r>
              <a:rPr lang="en-US" dirty="0"/>
              <a:t>To move the Quick Access Toolbar to a position directly below the Ribbon:</a:t>
            </a:r>
          </a:p>
          <a:p>
            <a:pPr lvl="1"/>
            <a:r>
              <a:rPr lang="en-US" dirty="0"/>
              <a:t>click </a:t>
            </a:r>
            <a:r>
              <a:rPr lang="en-US" b="1" dirty="0"/>
              <a:t>Customize Quick Access Toolbar</a:t>
            </a:r>
            <a:r>
              <a:rPr lang="en-US" dirty="0"/>
              <a:t>, and then click </a:t>
            </a:r>
            <a:r>
              <a:rPr lang="en-US" b="1" dirty="0"/>
              <a:t>Show Below the Ribbon</a:t>
            </a:r>
            <a:r>
              <a:rPr lang="en-US" dirty="0"/>
              <a:t>, or</a:t>
            </a:r>
          </a:p>
          <a:p>
            <a:pPr lvl="1"/>
            <a:r>
              <a:rPr lang="en-US" dirty="0"/>
              <a:t>right-click the Ribbon, and then click </a:t>
            </a:r>
            <a:r>
              <a:rPr lang="en-US" b="1" dirty="0"/>
              <a:t>Show Quick Access Toolbar Below the Ribbon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8960" y="1849626"/>
            <a:ext cx="2358895" cy="1006118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7EA3976-7216-4B50-9FE2-C5E42C05F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3CF438-626B-4868-8C79-C40B5A9AE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19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can use the Find feature to search a worksheet for every occurrence of:</a:t>
            </a:r>
          </a:p>
          <a:p>
            <a:pPr lvl="1"/>
            <a:r>
              <a:rPr lang="en-US" dirty="0"/>
              <a:t>A value</a:t>
            </a:r>
          </a:p>
          <a:p>
            <a:pPr lvl="1"/>
            <a:r>
              <a:rPr lang="en-US" dirty="0"/>
              <a:t>A function name</a:t>
            </a:r>
          </a:p>
          <a:p>
            <a:pPr lvl="1"/>
            <a:r>
              <a:rPr lang="en-US" dirty="0"/>
              <a:t>A cell reference</a:t>
            </a:r>
          </a:p>
          <a:p>
            <a:r>
              <a:rPr lang="en-US" dirty="0"/>
              <a:t>To activate the Find feature:</a:t>
            </a:r>
          </a:p>
          <a:p>
            <a:pPr lvl="1"/>
            <a:r>
              <a:rPr lang="en-US" dirty="0"/>
              <a:t>On the Home tab, in the Editing group, click</a:t>
            </a:r>
            <a:br>
              <a:rPr lang="en-US" dirty="0"/>
            </a:br>
            <a:r>
              <a:rPr lang="en-US" b="1" dirty="0"/>
              <a:t>Find &amp; Select</a:t>
            </a:r>
            <a:r>
              <a:rPr lang="en-US" dirty="0"/>
              <a:t>, then click </a:t>
            </a:r>
            <a:r>
              <a:rPr lang="en-US" b="1" dirty="0"/>
              <a:t>Find</a:t>
            </a:r>
            <a:r>
              <a:rPr lang="en-US" dirty="0"/>
              <a:t>; or</a:t>
            </a:r>
            <a:endParaRPr lang="en-US" b="1" dirty="0"/>
          </a:p>
          <a:p>
            <a:pPr lvl="1"/>
            <a:r>
              <a:rPr lang="en-US" dirty="0"/>
              <a:t>Press CTRL+F</a:t>
            </a:r>
          </a:p>
          <a:p>
            <a:pPr marL="914400" lvl="2" indent="0">
              <a:buNone/>
            </a:pPr>
            <a:endParaRPr lang="en-US" dirty="0"/>
          </a:p>
          <a:p>
            <a:pPr lvl="1"/>
            <a:endParaRPr lang="en-US" b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85538" y="3553666"/>
            <a:ext cx="3662901" cy="193326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63FB6B-8225-42BF-B25F-F232B8799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DE12B3-2966-42D7-8931-FF40833A1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2223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2" indent="0">
              <a:buNone/>
            </a:pPr>
            <a:endParaRPr lang="en-US" dirty="0"/>
          </a:p>
          <a:p>
            <a:pPr lvl="1"/>
            <a:endParaRPr lang="en-US" b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569328856"/>
              </p:ext>
            </p:extLst>
          </p:nvPr>
        </p:nvGraphicFramePr>
        <p:xfrm>
          <a:off x="771889" y="1950962"/>
          <a:ext cx="10597860" cy="38167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168259">
                  <a:extLst>
                    <a:ext uri="{9D8B030D-6E8A-4147-A177-3AD203B41FA5}">
                      <a16:colId xmlns:a16="http://schemas.microsoft.com/office/drawing/2014/main" val="3761483850"/>
                    </a:ext>
                  </a:extLst>
                </a:gridCol>
                <a:gridCol w="8429601">
                  <a:extLst>
                    <a:ext uri="{9D8B030D-6E8A-4147-A177-3AD203B41FA5}">
                      <a16:colId xmlns:a16="http://schemas.microsoft.com/office/drawing/2014/main" val="2885108484"/>
                    </a:ext>
                  </a:extLst>
                </a:gridCol>
              </a:tblGrid>
              <a:tr h="567466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Find What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Value</a:t>
                      </a:r>
                      <a:r>
                        <a:rPr lang="en-US" sz="2000" b="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</a:t>
                      </a:r>
                      <a:r>
                        <a:rPr lang="en-US" sz="2000" b="0" kern="1200" dirty="0">
                          <a:solidFill>
                            <a:schemeClr val="dk1"/>
                          </a:solidFill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for which to search</a:t>
                      </a:r>
                      <a:r>
                        <a:rPr lang="en-US" sz="2000" b="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.</a:t>
                      </a:r>
                      <a:endParaRPr lang="en-US" sz="2000" b="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61953217"/>
                  </a:ext>
                </a:extLst>
              </a:tr>
              <a:tr h="567466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Within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Search only within</a:t>
                      </a:r>
                      <a:r>
                        <a:rPr lang="en-US" sz="20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the current worksheet or the entire workbook.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6429457"/>
                  </a:ext>
                </a:extLst>
              </a:tr>
              <a:tr h="567466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Search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Direction</a:t>
                      </a:r>
                      <a:r>
                        <a:rPr lang="en-US" sz="20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to search in rows/columns.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5585513"/>
                  </a:ext>
                </a:extLst>
              </a:tr>
              <a:tr h="567466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Look in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Look</a:t>
                      </a:r>
                      <a:r>
                        <a:rPr lang="en-US" sz="20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only at specific value, formula, comment.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4915233"/>
                  </a:ext>
                </a:extLst>
              </a:tr>
              <a:tr h="567466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Match case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Match upper/lower case characters or not.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7353452"/>
                  </a:ext>
                </a:extLst>
              </a:tr>
              <a:tr h="979462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Match entire cell contents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00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Specify whether</a:t>
                      </a:r>
                      <a:r>
                        <a:rPr lang="en-US" sz="200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text data must contain only the </a:t>
                      </a:r>
                      <a:r>
                        <a:rPr lang="en-US" sz="2000" i="1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Find What</a:t>
                      </a:r>
                      <a:r>
                        <a:rPr lang="en-US" sz="2000" i="0" baseline="0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 value or may contain other text characters as well.</a:t>
                      </a:r>
                      <a:endParaRPr lang="en-US" sz="20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827366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455D7A-FD83-40E3-BF12-D1D624FF0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E390B7-A0ED-4FBE-9B21-DDA995CB8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600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Replacing Data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 replacing text:</a:t>
            </a:r>
          </a:p>
          <a:p>
            <a:pPr lvl="1"/>
            <a:r>
              <a:rPr lang="en-US" dirty="0"/>
              <a:t>Use </a:t>
            </a:r>
            <a:r>
              <a:rPr lang="en-US" b="1" dirty="0"/>
              <a:t>Replace</a:t>
            </a:r>
            <a:r>
              <a:rPr lang="en-US" dirty="0"/>
              <a:t> to replace the currently selected value with the new value</a:t>
            </a:r>
          </a:p>
          <a:p>
            <a:pPr lvl="1"/>
            <a:r>
              <a:rPr lang="en-US" dirty="0"/>
              <a:t>Use </a:t>
            </a:r>
            <a:r>
              <a:rPr lang="en-US" b="1" dirty="0"/>
              <a:t>Replace All</a:t>
            </a:r>
            <a:r>
              <a:rPr lang="en-US" dirty="0"/>
              <a:t> to replace all applicable cells with the new value</a:t>
            </a:r>
          </a:p>
          <a:p>
            <a:r>
              <a:rPr lang="en-US" dirty="0"/>
              <a:t>To activate the Replace command:</a:t>
            </a:r>
          </a:p>
          <a:p>
            <a:pPr lvl="1"/>
            <a:r>
              <a:rPr lang="en-US" dirty="0"/>
              <a:t>On the Home tab, in the Editing group, click </a:t>
            </a:r>
            <a:r>
              <a:rPr lang="en-US" b="1" dirty="0"/>
              <a:t>Find</a:t>
            </a:r>
            <a:br>
              <a:rPr lang="en-US" dirty="0"/>
            </a:br>
            <a:r>
              <a:rPr lang="en-US" b="1" dirty="0"/>
              <a:t>&amp; Select</a:t>
            </a:r>
            <a:r>
              <a:rPr lang="en-US" dirty="0"/>
              <a:t>, then click </a:t>
            </a:r>
            <a:r>
              <a:rPr lang="en-US" b="1" dirty="0"/>
              <a:t>Replace</a:t>
            </a:r>
            <a:r>
              <a:rPr lang="en-US" dirty="0"/>
              <a:t>; or</a:t>
            </a:r>
            <a:endParaRPr lang="en-US" b="1" dirty="0"/>
          </a:p>
          <a:p>
            <a:pPr lvl="1"/>
            <a:r>
              <a:rPr lang="en-US" dirty="0"/>
              <a:t>Press CTRL+H; or</a:t>
            </a:r>
          </a:p>
          <a:p>
            <a:pPr lvl="1"/>
            <a:r>
              <a:rPr lang="en-US" dirty="0"/>
              <a:t>In the Find dialog box, click the </a:t>
            </a:r>
            <a:r>
              <a:rPr lang="en-US" b="1" dirty="0"/>
              <a:t>Replace </a:t>
            </a:r>
            <a:r>
              <a:rPr lang="en-US" dirty="0"/>
              <a:t>tab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9435" y="3429000"/>
            <a:ext cx="3294894" cy="177166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5EF133-4B6C-4DD2-B1AA-FAA55FA1E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35A4C2-984E-408D-AE27-BD98D5AEB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2EC0D-CC12-4F12-87CE-5505B6FC5001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779482"/>
      </p:ext>
    </p:extLst>
  </p:cSld>
  <p:clrMapOvr>
    <a:masterClrMapping/>
  </p:clrMapOvr>
</p:sld>
</file>

<file path=ppt/theme/theme1.xml><?xml version="1.0" encoding="utf-8"?>
<a:theme xmlns:a="http://schemas.openxmlformats.org/drawingml/2006/main" name="pptB060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pptF1BC.tmp</Template>
  <TotalTime>2216</TotalTime>
  <Words>1000</Words>
  <Application>Microsoft Office PowerPoint</Application>
  <PresentationFormat>Widescreen</PresentationFormat>
  <Paragraphs>200</Paragraphs>
  <Slides>20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Segoe UI</vt:lpstr>
      <vt:lpstr>pptB060.tmp</vt:lpstr>
      <vt:lpstr>Custom Design</vt:lpstr>
      <vt:lpstr>PowerPoint Presentation</vt:lpstr>
      <vt:lpstr>Microsoft Excel</vt:lpstr>
      <vt:lpstr>Lesson Objectives</vt:lpstr>
      <vt:lpstr>Customizing the Quick Access Toolbar</vt:lpstr>
      <vt:lpstr>Customizing the Quick Access Toolbar</vt:lpstr>
      <vt:lpstr>Customizing the Quick Access Toolbar</vt:lpstr>
      <vt:lpstr>Finding Data</vt:lpstr>
      <vt:lpstr>Finding Data</vt:lpstr>
      <vt:lpstr>Replacing Data</vt:lpstr>
      <vt:lpstr>Using Hyperlinks</vt:lpstr>
      <vt:lpstr>Using Hyperlinks</vt:lpstr>
      <vt:lpstr>Modifying and Deleting Hyperlinks</vt:lpstr>
      <vt:lpstr>Importing Data from External Text Files</vt:lpstr>
      <vt:lpstr>Importing Data from External Text Files</vt:lpstr>
      <vt:lpstr>Importing Data from External CSV Files</vt:lpstr>
      <vt:lpstr>Exporting Excel Data as CSV</vt:lpstr>
      <vt:lpstr>Accessing Workbook Properties</vt:lpstr>
      <vt:lpstr>Using the Document Inspector</vt:lpstr>
      <vt:lpstr>Using the Accessibility Checker Tool</vt:lpstr>
      <vt:lpstr>Lesson Summary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Microsoft® Office Excel 2016</dc:title>
  <dc:creator>Mary E. Yeatts</dc:creator>
  <cp:lastModifiedBy>Irina Heer</cp:lastModifiedBy>
  <cp:revision>292</cp:revision>
  <cp:lastPrinted>2016-12-05T15:12:34Z</cp:lastPrinted>
  <dcterms:created xsi:type="dcterms:W3CDTF">2016-12-01T20:19:25Z</dcterms:created>
  <dcterms:modified xsi:type="dcterms:W3CDTF">2019-08-30T18:59:59Z</dcterms:modified>
</cp:coreProperties>
</file>